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1" autoAdjust="0"/>
    <p:restoredTop sz="94660"/>
  </p:normalViewPr>
  <p:slideViewPr>
    <p:cSldViewPr snapToGrid="0">
      <p:cViewPr varScale="1">
        <p:scale>
          <a:sx n="80" d="100"/>
          <a:sy n="80" d="100"/>
        </p:scale>
        <p:origin x="10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E4358E-0A92-4C62-A0BB-DCE540793381}" type="datetimeFigureOut">
              <a:rPr lang="en-US" smtClean="0"/>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4BAFCE-687D-4C2E-9243-C9B64C0B607D}" type="slidenum">
              <a:rPr lang="en-US" smtClean="0"/>
              <a:t>‹#›</a:t>
            </a:fld>
            <a:endParaRPr lang="en-US"/>
          </a:p>
        </p:txBody>
      </p:sp>
    </p:spTree>
    <p:extLst>
      <p:ext uri="{BB962C8B-B14F-4D97-AF65-F5344CB8AC3E}">
        <p14:creationId xmlns:p14="http://schemas.microsoft.com/office/powerpoint/2010/main" val="429849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E4358E-0A92-4C62-A0BB-DCE540793381}" type="datetimeFigureOut">
              <a:rPr lang="en-US" smtClean="0"/>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4BAFCE-687D-4C2E-9243-C9B64C0B607D}" type="slidenum">
              <a:rPr lang="en-US" smtClean="0"/>
              <a:t>‹#›</a:t>
            </a:fld>
            <a:endParaRPr lang="en-US"/>
          </a:p>
        </p:txBody>
      </p:sp>
    </p:spTree>
    <p:extLst>
      <p:ext uri="{BB962C8B-B14F-4D97-AF65-F5344CB8AC3E}">
        <p14:creationId xmlns:p14="http://schemas.microsoft.com/office/powerpoint/2010/main" val="11294382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E4358E-0A92-4C62-A0BB-DCE540793381}" type="datetimeFigureOut">
              <a:rPr lang="en-US" smtClean="0"/>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4BAFCE-687D-4C2E-9243-C9B64C0B607D}" type="slidenum">
              <a:rPr lang="en-US" smtClean="0"/>
              <a:t>‹#›</a:t>
            </a:fld>
            <a:endParaRPr lang="en-US"/>
          </a:p>
        </p:txBody>
      </p:sp>
    </p:spTree>
    <p:extLst>
      <p:ext uri="{BB962C8B-B14F-4D97-AF65-F5344CB8AC3E}">
        <p14:creationId xmlns:p14="http://schemas.microsoft.com/office/powerpoint/2010/main" val="1740452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E4358E-0A92-4C62-A0BB-DCE540793381}" type="datetimeFigureOut">
              <a:rPr lang="en-US" smtClean="0"/>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4BAFCE-687D-4C2E-9243-C9B64C0B607D}" type="slidenum">
              <a:rPr lang="en-US" smtClean="0"/>
              <a:t>‹#›</a:t>
            </a:fld>
            <a:endParaRPr lang="en-US"/>
          </a:p>
        </p:txBody>
      </p:sp>
    </p:spTree>
    <p:extLst>
      <p:ext uri="{BB962C8B-B14F-4D97-AF65-F5344CB8AC3E}">
        <p14:creationId xmlns:p14="http://schemas.microsoft.com/office/powerpoint/2010/main" val="1896341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E4358E-0A92-4C62-A0BB-DCE540793381}" type="datetimeFigureOut">
              <a:rPr lang="en-US" smtClean="0"/>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4BAFCE-687D-4C2E-9243-C9B64C0B607D}" type="slidenum">
              <a:rPr lang="en-US" smtClean="0"/>
              <a:t>‹#›</a:t>
            </a:fld>
            <a:endParaRPr lang="en-US"/>
          </a:p>
        </p:txBody>
      </p:sp>
    </p:spTree>
    <p:extLst>
      <p:ext uri="{BB962C8B-B14F-4D97-AF65-F5344CB8AC3E}">
        <p14:creationId xmlns:p14="http://schemas.microsoft.com/office/powerpoint/2010/main" val="2422658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1E4358E-0A92-4C62-A0BB-DCE540793381}" type="datetimeFigureOut">
              <a:rPr lang="en-US" smtClean="0"/>
              <a:t>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4BAFCE-687D-4C2E-9243-C9B64C0B607D}" type="slidenum">
              <a:rPr lang="en-US" smtClean="0"/>
              <a:t>‹#›</a:t>
            </a:fld>
            <a:endParaRPr lang="en-US"/>
          </a:p>
        </p:txBody>
      </p:sp>
    </p:spTree>
    <p:extLst>
      <p:ext uri="{BB962C8B-B14F-4D97-AF65-F5344CB8AC3E}">
        <p14:creationId xmlns:p14="http://schemas.microsoft.com/office/powerpoint/2010/main" val="4096192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1E4358E-0A92-4C62-A0BB-DCE540793381}" type="datetimeFigureOut">
              <a:rPr lang="en-US" smtClean="0"/>
              <a:t>11/6/2020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4BAFCE-687D-4C2E-9243-C9B64C0B607D}" type="slidenum">
              <a:rPr lang="en-US" smtClean="0"/>
              <a:t>‹#›</a:t>
            </a:fld>
            <a:endParaRPr lang="en-US"/>
          </a:p>
        </p:txBody>
      </p:sp>
    </p:spTree>
    <p:extLst>
      <p:ext uri="{BB962C8B-B14F-4D97-AF65-F5344CB8AC3E}">
        <p14:creationId xmlns:p14="http://schemas.microsoft.com/office/powerpoint/2010/main" val="109619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1E4358E-0A92-4C62-A0BB-DCE540793381}" type="datetimeFigureOut">
              <a:rPr lang="en-US" smtClean="0"/>
              <a:t>11/6/2020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4BAFCE-687D-4C2E-9243-C9B64C0B607D}" type="slidenum">
              <a:rPr lang="en-US" smtClean="0"/>
              <a:t>‹#›</a:t>
            </a:fld>
            <a:endParaRPr lang="en-US"/>
          </a:p>
        </p:txBody>
      </p:sp>
    </p:spTree>
    <p:extLst>
      <p:ext uri="{BB962C8B-B14F-4D97-AF65-F5344CB8AC3E}">
        <p14:creationId xmlns:p14="http://schemas.microsoft.com/office/powerpoint/2010/main" val="2967449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E4358E-0A92-4C62-A0BB-DCE540793381}" type="datetimeFigureOut">
              <a:rPr lang="en-US" smtClean="0"/>
              <a:t>11/6/2020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4BAFCE-687D-4C2E-9243-C9B64C0B607D}" type="slidenum">
              <a:rPr lang="en-US" smtClean="0"/>
              <a:t>‹#›</a:t>
            </a:fld>
            <a:endParaRPr lang="en-US"/>
          </a:p>
        </p:txBody>
      </p:sp>
    </p:spTree>
    <p:extLst>
      <p:ext uri="{BB962C8B-B14F-4D97-AF65-F5344CB8AC3E}">
        <p14:creationId xmlns:p14="http://schemas.microsoft.com/office/powerpoint/2010/main" val="2382497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E4358E-0A92-4C62-A0BB-DCE540793381}" type="datetimeFigureOut">
              <a:rPr lang="en-US" smtClean="0"/>
              <a:t>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4BAFCE-687D-4C2E-9243-C9B64C0B607D}" type="slidenum">
              <a:rPr lang="en-US" smtClean="0"/>
              <a:t>‹#›</a:t>
            </a:fld>
            <a:endParaRPr lang="en-US"/>
          </a:p>
        </p:txBody>
      </p:sp>
    </p:spTree>
    <p:extLst>
      <p:ext uri="{BB962C8B-B14F-4D97-AF65-F5344CB8AC3E}">
        <p14:creationId xmlns:p14="http://schemas.microsoft.com/office/powerpoint/2010/main" val="2698111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E4358E-0A92-4C62-A0BB-DCE540793381}" type="datetimeFigureOut">
              <a:rPr lang="en-US" smtClean="0"/>
              <a:t>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4BAFCE-687D-4C2E-9243-C9B64C0B607D}" type="slidenum">
              <a:rPr lang="en-US" smtClean="0"/>
              <a:t>‹#›</a:t>
            </a:fld>
            <a:endParaRPr lang="en-US"/>
          </a:p>
        </p:txBody>
      </p:sp>
    </p:spTree>
    <p:extLst>
      <p:ext uri="{BB962C8B-B14F-4D97-AF65-F5344CB8AC3E}">
        <p14:creationId xmlns:p14="http://schemas.microsoft.com/office/powerpoint/2010/main" val="3420717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E4358E-0A92-4C62-A0BB-DCE540793381}" type="datetimeFigureOut">
              <a:rPr lang="en-US" smtClean="0"/>
              <a:t>11/6/2020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4BAFCE-687D-4C2E-9243-C9B64C0B607D}" type="slidenum">
              <a:rPr lang="en-US" smtClean="0"/>
              <a:t>‹#›</a:t>
            </a:fld>
            <a:endParaRPr lang="en-US"/>
          </a:p>
        </p:txBody>
      </p:sp>
    </p:spTree>
    <p:extLst>
      <p:ext uri="{BB962C8B-B14F-4D97-AF65-F5344CB8AC3E}">
        <p14:creationId xmlns:p14="http://schemas.microsoft.com/office/powerpoint/2010/main" val="36654263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Punjab Protection of Women against Violence Act, 2016</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5670491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This act aims to protect women from domestic, sexual psychological and economic abuse perpetrated by their husband, sibling, children, domestic employers, etc.</a:t>
            </a:r>
          </a:p>
          <a:p>
            <a:r>
              <a:rPr lang="en-US" dirty="0" smtClean="0"/>
              <a:t>Victim of domestic violence can approach a court themselves or through the Women Protection Officer, to obtain interim, protection, residence or monetary orders to prevent further violence, retain the right to reside in the marital home, and obtain maintenance from the accused. The period of the validity of an order will be defined by the court.</a:t>
            </a:r>
          </a:p>
          <a:p>
            <a:r>
              <a:rPr lang="en-US" dirty="0" smtClean="0"/>
              <a:t>Interim orders can be passed by the court at any stage of proceedings. Terms of interim order can include protection, right of residence and monetary benefits for the victim, while trial is pending or ongoing.</a:t>
            </a:r>
            <a:endParaRPr lang="en-US" dirty="0"/>
          </a:p>
        </p:txBody>
      </p:sp>
    </p:spTree>
    <p:extLst>
      <p:ext uri="{BB962C8B-B14F-4D97-AF65-F5344CB8AC3E}">
        <p14:creationId xmlns:p14="http://schemas.microsoft.com/office/powerpoint/2010/main" val="37281653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Protection orders order the accused not to have any communication and stay a specific distance away from the victim, surrender any firearms, and refrain from attempting to cause harm to her.</a:t>
            </a:r>
          </a:p>
          <a:p>
            <a:r>
              <a:rPr lang="en-US" dirty="0" smtClean="0"/>
              <a:t>Residence orders can be passed by the court to ensure that the accused or members of his family do not evict the victim from her marital home. If the victim wishes, she can be relocated to the </a:t>
            </a:r>
            <a:r>
              <a:rPr lang="en-US" dirty="0" err="1" smtClean="0"/>
              <a:t>dar-ul-aman</a:t>
            </a:r>
            <a:r>
              <a:rPr lang="en-US" dirty="0" smtClean="0"/>
              <a:t> or other location of her preference, if she fears violence from the accused person or his family.</a:t>
            </a:r>
          </a:p>
          <a:p>
            <a:r>
              <a:rPr lang="en-US" dirty="0" smtClean="0"/>
              <a:t>Monetary orders direct the accused person to pay monetary relief to the victim to meet expenses incurred by her due to e.g., loss of earning, medical expenses and any other harm suffered. Monetary orders can also include maintenance for a specified period of time.</a:t>
            </a:r>
          </a:p>
          <a:p>
            <a:endParaRPr lang="en-US" dirty="0"/>
          </a:p>
        </p:txBody>
      </p:sp>
    </p:spTree>
    <p:extLst>
      <p:ext uri="{BB962C8B-B14F-4D97-AF65-F5344CB8AC3E}">
        <p14:creationId xmlns:p14="http://schemas.microsoft.com/office/powerpoint/2010/main" val="28475587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Violence of the terms of any order mentioned above can result in imprisonment of up to 1 year, or fine ranging from </a:t>
            </a:r>
            <a:r>
              <a:rPr lang="en-US" dirty="0" err="1" smtClean="0"/>
              <a:t>Rs</a:t>
            </a:r>
            <a:r>
              <a:rPr lang="en-US" dirty="0" smtClean="0"/>
              <a:t>. 50,000 to </a:t>
            </a:r>
            <a:r>
              <a:rPr lang="en-US" dirty="0" err="1" smtClean="0"/>
              <a:t>Rs</a:t>
            </a:r>
            <a:r>
              <a:rPr lang="en-US" dirty="0" smtClean="0"/>
              <a:t>. 200,000.</a:t>
            </a:r>
          </a:p>
          <a:p>
            <a:r>
              <a:rPr lang="en-US" dirty="0" smtClean="0"/>
              <a:t>The Act provides for setting up violence against women centers, which will provide all essential services to ensure speedy reporting of crimes, registration of cases, timely medical examinations, and collection of forensic and other evidences. Services provided for survivors of violence include counselling, medical care, legal aid, coordination with local law enforcement agencies, and temporary shelter at </a:t>
            </a:r>
            <a:r>
              <a:rPr lang="en-US" dirty="0" err="1" smtClean="0"/>
              <a:t>dar-ul-aman</a:t>
            </a:r>
            <a:r>
              <a:rPr lang="en-US" dirty="0" smtClean="0"/>
              <a:t>.</a:t>
            </a:r>
            <a:endParaRPr lang="en-US" dirty="0"/>
          </a:p>
        </p:txBody>
      </p:sp>
    </p:spTree>
    <p:extLst>
      <p:ext uri="{BB962C8B-B14F-4D97-AF65-F5344CB8AC3E}">
        <p14:creationId xmlns:p14="http://schemas.microsoft.com/office/powerpoint/2010/main" val="24493131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Women Protection </a:t>
            </a:r>
            <a:r>
              <a:rPr lang="en-US" dirty="0"/>
              <a:t>O</a:t>
            </a:r>
            <a:r>
              <a:rPr lang="en-US" dirty="0" smtClean="0"/>
              <a:t>fficers, the District Women Protection Officer, and District Women Protection Committees are authorized to take notice of cases of violence, collaborate with police to investigate allegations, rescue victims from their residence, make arrangements to protect victims, supervise the working of the Protection Centre and shelter home, and implement and monitor the protection system in the district.</a:t>
            </a:r>
          </a:p>
          <a:p>
            <a:r>
              <a:rPr lang="en-US" dirty="0" smtClean="0"/>
              <a:t>Obstructing the work of a Women Protection Officer is punishable with imprisonment of </a:t>
            </a:r>
            <a:r>
              <a:rPr lang="en-US" dirty="0" err="1" smtClean="0"/>
              <a:t>upto</a:t>
            </a:r>
            <a:r>
              <a:rPr lang="en-US" dirty="0" smtClean="0"/>
              <a:t> 6 months and fine of </a:t>
            </a:r>
            <a:r>
              <a:rPr lang="en-US" dirty="0" err="1" smtClean="0"/>
              <a:t>upto</a:t>
            </a:r>
            <a:r>
              <a:rPr lang="en-US" dirty="0" smtClean="0"/>
              <a:t> </a:t>
            </a:r>
            <a:r>
              <a:rPr lang="en-US" dirty="0" err="1" smtClean="0"/>
              <a:t>Rs</a:t>
            </a:r>
            <a:r>
              <a:rPr lang="en-US" dirty="0" smtClean="0"/>
              <a:t>. 500,000 </a:t>
            </a:r>
            <a:r>
              <a:rPr lang="en-US" smtClean="0"/>
              <a:t>or both,</a:t>
            </a:r>
            <a:endParaRPr lang="en-US" dirty="0"/>
          </a:p>
        </p:txBody>
      </p:sp>
    </p:spTree>
    <p:extLst>
      <p:ext uri="{BB962C8B-B14F-4D97-AF65-F5344CB8AC3E}">
        <p14:creationId xmlns:p14="http://schemas.microsoft.com/office/powerpoint/2010/main" val="7774976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TotalTime>
  <Words>471</Words>
  <Application>Microsoft Office PowerPoint</Application>
  <PresentationFormat>Widescreen</PresentationFormat>
  <Paragraphs>11</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Punjab Protection of Women against Violence Act, 2016</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Punjab Protection of Women against Violence Act, 2016</dc:title>
  <dc:creator>Abdul Rehman</dc:creator>
  <cp:lastModifiedBy>Abdul Rehman</cp:lastModifiedBy>
  <cp:revision>8</cp:revision>
  <dcterms:created xsi:type="dcterms:W3CDTF">2020-11-06T04:35:14Z</dcterms:created>
  <dcterms:modified xsi:type="dcterms:W3CDTF">2020-11-06T05:58:41Z</dcterms:modified>
</cp:coreProperties>
</file>